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91" r:id="rId5"/>
    <p:sldId id="293" r:id="rId6"/>
    <p:sldId id="296" r:id="rId7"/>
    <p:sldId id="301" r:id="rId8"/>
    <p:sldId id="305" r:id="rId9"/>
    <p:sldId id="306" r:id="rId10"/>
    <p:sldId id="307" r:id="rId11"/>
    <p:sldId id="303" r:id="rId12"/>
    <p:sldId id="308" r:id="rId13"/>
    <p:sldId id="309" r:id="rId14"/>
    <p:sldId id="310" r:id="rId15"/>
    <p:sldId id="311" r:id="rId16"/>
    <p:sldId id="312" r:id="rId17"/>
    <p:sldId id="313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/>
  </p:normalViewPr>
  <p:slideViewPr>
    <p:cSldViewPr snapToGrid="0" showGuides="1">
      <p:cViewPr varScale="1">
        <p:scale>
          <a:sx n="77" d="100"/>
          <a:sy n="77" d="100"/>
        </p:scale>
        <p:origin x="835" y="72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harithnambiar1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feather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Pizza sales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Harith V Nambiar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Join relevant tables to find the category-wise distribution of pizzas.</a:t>
            </a:r>
          </a:p>
        </p:txBody>
      </p:sp>
      <p:pic>
        <p:nvPicPr>
          <p:cNvPr id="35" name="Picture Placeholder 34" descr="Background pattern containing trees and leave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Picture Placeholder 31" descr="A colorful bird on a branch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7544D79-5B5F-BFC8-DA6C-103AE1E2A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C090-ED1F-22B4-18DB-CC4D5EE86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42" y="2871138"/>
            <a:ext cx="3560594" cy="1115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BBE80-15D1-504C-78C6-2296A77F6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808" y="1000486"/>
            <a:ext cx="2972215" cy="52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FF9FDF-D3EA-6E75-34A2-F5928EBD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473898"/>
          </a:xfrm>
        </p:spPr>
        <p:txBody>
          <a:bodyPr/>
          <a:lstStyle/>
          <a:p>
            <a:r>
              <a:rPr lang="en-US" sz="2000" dirty="0"/>
              <a:t>Determine the top 3 most ordered pizza types based on revenue.</a:t>
            </a:r>
          </a:p>
        </p:txBody>
      </p:sp>
      <p:pic>
        <p:nvPicPr>
          <p:cNvPr id="11" name="Picture Placeholder 10" descr="A picture of a parrot">
            <a:extLst>
              <a:ext uri="{FF2B5EF4-FFF2-40B4-BE49-F238E27FC236}">
                <a16:creationId xmlns:a16="http://schemas.microsoft.com/office/drawing/2014/main" id="{8EAB847B-3BAD-7C4F-C094-6B5E275C61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29000" scaling="21"/>
                    </a14:imgEffect>
                    <a14:imgEffect>
                      <a14:colorTemperature colorTemp="6626"/>
                    </a14:imgEffect>
                    <a14:imgEffect>
                      <a14:saturation sat="135000"/>
                    </a14:imgEffect>
                    <a14:imgEffect>
                      <a14:brightnessContrast bright="-4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4113" y="3168650"/>
            <a:ext cx="2835275" cy="2833688"/>
          </a:xfrm>
          <a:custGeom>
            <a:avLst/>
            <a:gdLst>
              <a:gd name="connsiteX0" fmla="*/ 1415286 w 2830572"/>
              <a:gd name="connsiteY0" fmla="*/ 0 h 2834640"/>
              <a:gd name="connsiteX1" fmla="*/ 2830572 w 2830572"/>
              <a:gd name="connsiteY1" fmla="*/ 1417320 h 2834640"/>
              <a:gd name="connsiteX2" fmla="*/ 1415286 w 2830572"/>
              <a:gd name="connsiteY2" fmla="*/ 2834640 h 2834640"/>
              <a:gd name="connsiteX3" fmla="*/ 0 w 2830572"/>
              <a:gd name="connsiteY3" fmla="*/ 1417320 h 2834640"/>
              <a:gd name="connsiteX4" fmla="*/ 1415286 w 2830572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0572" h="2834640">
                <a:moveTo>
                  <a:pt x="1415286" y="0"/>
                </a:moveTo>
                <a:cubicBezTo>
                  <a:pt x="2196927" y="0"/>
                  <a:pt x="2830572" y="634556"/>
                  <a:pt x="2830572" y="1417320"/>
                </a:cubicBezTo>
                <a:cubicBezTo>
                  <a:pt x="2830572" y="2200084"/>
                  <a:pt x="2196927" y="2834640"/>
                  <a:pt x="1415286" y="2834640"/>
                </a:cubicBezTo>
                <a:cubicBezTo>
                  <a:pt x="633645" y="2834640"/>
                  <a:pt x="0" y="2200084"/>
                  <a:pt x="0" y="1417320"/>
                </a:cubicBezTo>
                <a:cubicBezTo>
                  <a:pt x="0" y="634556"/>
                  <a:pt x="633645" y="0"/>
                  <a:pt x="1415286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6C3B6-1D92-A82F-13F9-74A9A890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" y="1496779"/>
            <a:ext cx="4024553" cy="2339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B1EC9-E90F-29D7-55AB-81CD678BA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3935" y="3836504"/>
            <a:ext cx="3581900" cy="13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9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Calculate the percentage contribution of each pizza type to total revenue.</a:t>
            </a:r>
          </a:p>
        </p:txBody>
      </p:sp>
      <p:pic>
        <p:nvPicPr>
          <p:cNvPr id="35" name="Picture Placeholder 34" descr="Background pattern containing trees and leave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Picture Placeholder 31" descr="A colorful bird on a branch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7544D79-5B5F-BFC8-DA6C-103AE1E2A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FE561-7849-6990-72A1-9E0F33093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" y="1371600"/>
            <a:ext cx="5780532" cy="3141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D3456-567B-E4B4-E0B0-33DC3F8AA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087" y="4661453"/>
            <a:ext cx="2639833" cy="166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Analyze the cumulative revenue generated over time.</a:t>
            </a:r>
          </a:p>
        </p:txBody>
      </p:sp>
      <p:pic>
        <p:nvPicPr>
          <p:cNvPr id="24" name="Picture Placeholder 23" descr="A parrot perched on a branch">
            <a:extLst>
              <a:ext uri="{FF2B5EF4-FFF2-40B4-BE49-F238E27FC236}">
                <a16:creationId xmlns:a16="http://schemas.microsoft.com/office/drawing/2014/main" id="{ECBDDD0B-C3D4-9B52-6218-455EDACA5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8562" y="2357689"/>
            <a:ext cx="1874520" cy="4119470"/>
          </a:xfrm>
        </p:spPr>
      </p:pic>
      <p:pic>
        <p:nvPicPr>
          <p:cNvPr id="19" name="Picture Placeholder 18" descr="A parrot perched on a branch">
            <a:extLst>
              <a:ext uri="{FF2B5EF4-FFF2-40B4-BE49-F238E27FC236}">
                <a16:creationId xmlns:a16="http://schemas.microsoft.com/office/drawing/2014/main" id="{480A4568-096A-AB78-C203-AFE5376225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7D15505-054A-CEC3-F847-B2F50C2FC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ECAC-5F40-73F0-E190-C0CF113ED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1" y="1352661"/>
            <a:ext cx="6035439" cy="201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62FD4-FD60-6988-8D59-C4953969D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064" y="3495284"/>
            <a:ext cx="2667372" cy="28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Determine the top 3 most ordered pizza types based on revenue for each pizza category.</a:t>
            </a:r>
          </a:p>
        </p:txBody>
      </p:sp>
      <p:pic>
        <p:nvPicPr>
          <p:cNvPr id="35" name="Picture Placeholder 34" descr="Background pattern containing trees and leave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Picture Placeholder 31" descr="A colorful bird on a branch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7544D79-5B5F-BFC8-DA6C-103AE1E2A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F29E3-4C41-F0A5-250F-229B5BD49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" y="1371600"/>
            <a:ext cx="6502577" cy="2454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47C33-B765-C188-2DB6-31BB5A598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416" y="3985590"/>
            <a:ext cx="3297245" cy="23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oup of flamingos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Harith V Nambiar</a:t>
            </a:r>
          </a:p>
          <a:p>
            <a:r>
              <a:rPr lang="en-US" sz="1600" dirty="0"/>
              <a:t>harithnambiar02@gmail.com</a:t>
            </a:r>
          </a:p>
          <a:p>
            <a:r>
              <a:rPr lang="en-US" sz="1600" dirty="0">
                <a:hlinkClick r:id="rId3"/>
              </a:rPr>
              <a:t>www.linkedin.com/in/harithnambiar18</a:t>
            </a:r>
            <a:endParaRPr lang="en-US" sz="1600" dirty="0"/>
          </a:p>
          <a:p>
            <a:r>
              <a:rPr lang="en-US" sz="1600" dirty="0"/>
              <a:t>https://github.com/Harith-V-Nambiar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Hello my name is Harith. I have used SQL queries(Basic, Intermediate, Advanced) to solve questions related to pizza sales analysis.</a:t>
            </a:r>
          </a:p>
          <a:p>
            <a:endParaRPr lang="en-US" sz="1800" dirty="0"/>
          </a:p>
        </p:txBody>
      </p:sp>
      <p:pic>
        <p:nvPicPr>
          <p:cNvPr id="24" name="Picture Placeholder 23" descr="A parrot perched on a branch">
            <a:extLst>
              <a:ext uri="{FF2B5EF4-FFF2-40B4-BE49-F238E27FC236}">
                <a16:creationId xmlns:a16="http://schemas.microsoft.com/office/drawing/2014/main" id="{ECBDDD0B-C3D4-9B52-6218-455EDACA5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8562" y="2357689"/>
            <a:ext cx="1874520" cy="4119470"/>
          </a:xfrm>
        </p:spPr>
      </p:pic>
      <p:pic>
        <p:nvPicPr>
          <p:cNvPr id="19" name="Picture Placeholder 18" descr="A parrot perched on a branch">
            <a:extLst>
              <a:ext uri="{FF2B5EF4-FFF2-40B4-BE49-F238E27FC236}">
                <a16:creationId xmlns:a16="http://schemas.microsoft.com/office/drawing/2014/main" id="{480A4568-096A-AB78-C203-AFE5376225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7D15505-054A-CEC3-F847-B2F50C2FC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0861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FF9FDF-D3EA-6E75-34A2-F5928EBD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473898"/>
          </a:xfrm>
        </p:spPr>
        <p:txBody>
          <a:bodyPr/>
          <a:lstStyle/>
          <a:p>
            <a:r>
              <a:rPr lang="en-US" sz="2400" dirty="0"/>
              <a:t>Retrieve the total number of orders placed.</a:t>
            </a:r>
          </a:p>
        </p:txBody>
      </p:sp>
      <p:pic>
        <p:nvPicPr>
          <p:cNvPr id="11" name="Picture Placeholder 10" descr="A picture of a parrot">
            <a:extLst>
              <a:ext uri="{FF2B5EF4-FFF2-40B4-BE49-F238E27FC236}">
                <a16:creationId xmlns:a16="http://schemas.microsoft.com/office/drawing/2014/main" id="{8EAB847B-3BAD-7C4F-C094-6B5E275C61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29000" scaling="21"/>
                    </a14:imgEffect>
                    <a14:imgEffect>
                      <a14:colorTemperature colorTemp="6626"/>
                    </a14:imgEffect>
                    <a14:imgEffect>
                      <a14:saturation sat="135000"/>
                    </a14:imgEffect>
                    <a14:imgEffect>
                      <a14:brightnessContrast bright="-4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4113" y="3168650"/>
            <a:ext cx="2835275" cy="2833688"/>
          </a:xfrm>
          <a:custGeom>
            <a:avLst/>
            <a:gdLst>
              <a:gd name="connsiteX0" fmla="*/ 1415286 w 2830572"/>
              <a:gd name="connsiteY0" fmla="*/ 0 h 2834640"/>
              <a:gd name="connsiteX1" fmla="*/ 2830572 w 2830572"/>
              <a:gd name="connsiteY1" fmla="*/ 1417320 h 2834640"/>
              <a:gd name="connsiteX2" fmla="*/ 1415286 w 2830572"/>
              <a:gd name="connsiteY2" fmla="*/ 2834640 h 2834640"/>
              <a:gd name="connsiteX3" fmla="*/ 0 w 2830572"/>
              <a:gd name="connsiteY3" fmla="*/ 1417320 h 2834640"/>
              <a:gd name="connsiteX4" fmla="*/ 1415286 w 2830572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0572" h="2834640">
                <a:moveTo>
                  <a:pt x="1415286" y="0"/>
                </a:moveTo>
                <a:cubicBezTo>
                  <a:pt x="2196927" y="0"/>
                  <a:pt x="2830572" y="634556"/>
                  <a:pt x="2830572" y="1417320"/>
                </a:cubicBezTo>
                <a:cubicBezTo>
                  <a:pt x="2830572" y="2200084"/>
                  <a:pt x="2196927" y="2834640"/>
                  <a:pt x="1415286" y="2834640"/>
                </a:cubicBezTo>
                <a:cubicBezTo>
                  <a:pt x="633645" y="2834640"/>
                  <a:pt x="0" y="2200084"/>
                  <a:pt x="0" y="1417320"/>
                </a:cubicBezTo>
                <a:cubicBezTo>
                  <a:pt x="0" y="634556"/>
                  <a:pt x="633645" y="0"/>
                  <a:pt x="1415286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ACF469-1F0D-47DA-A1D0-5675DFF4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" y="1526243"/>
            <a:ext cx="3945040" cy="978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5D0A4-EC35-BB3B-BA2B-E687810A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879" y="2785994"/>
            <a:ext cx="2835275" cy="7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8BF038-1E35-B3F4-AA1F-79FB3753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Calculate the total revenue generated from pizza sales.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C469EE22-B529-CED0-ECE5-ADCF1F0A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D4038E0-5664-D671-BCC0-00F37406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6" name="Picture Placeholder 45" descr="A close up of a plant">
            <a:extLst>
              <a:ext uri="{FF2B5EF4-FFF2-40B4-BE49-F238E27FC236}">
                <a16:creationId xmlns:a16="http://schemas.microsoft.com/office/drawing/2014/main" id="{848ACDB5-FDA7-F215-521B-3F70CEEB59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Picture 32" descr="Two flamingos">
            <a:extLst>
              <a:ext uri="{FF2B5EF4-FFF2-40B4-BE49-F238E27FC236}">
                <a16:creationId xmlns:a16="http://schemas.microsoft.com/office/drawing/2014/main" id="{64DB3137-76BB-0187-C2D6-73C48F4C9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1615" y="2991592"/>
            <a:ext cx="2488131" cy="3495981"/>
          </a:xfrm>
          <a:prstGeom prst="rect">
            <a:avLst/>
          </a:prstGeom>
        </p:spPr>
      </p:pic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6EDDD867-5E31-E9DB-36A0-DBA423F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6E1AF-6F3F-DAF0-0B73-CB8920235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02" y="1325714"/>
            <a:ext cx="5439534" cy="1781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F9B76B-B6C9-7752-014F-B52FAB86F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730" y="4015409"/>
            <a:ext cx="2676228" cy="10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3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FF9FDF-D3EA-6E75-34A2-F5928EBD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473898"/>
          </a:xfrm>
        </p:spPr>
        <p:txBody>
          <a:bodyPr/>
          <a:lstStyle/>
          <a:p>
            <a:r>
              <a:rPr lang="en-US" sz="2400" dirty="0"/>
              <a:t>Identify the highest-priced pizza.</a:t>
            </a:r>
          </a:p>
        </p:txBody>
      </p:sp>
      <p:pic>
        <p:nvPicPr>
          <p:cNvPr id="11" name="Picture Placeholder 10" descr="A picture of a parrot">
            <a:extLst>
              <a:ext uri="{FF2B5EF4-FFF2-40B4-BE49-F238E27FC236}">
                <a16:creationId xmlns:a16="http://schemas.microsoft.com/office/drawing/2014/main" id="{8EAB847B-3BAD-7C4F-C094-6B5E275C61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29000" scaling="21"/>
                    </a14:imgEffect>
                    <a14:imgEffect>
                      <a14:colorTemperature colorTemp="6626"/>
                    </a14:imgEffect>
                    <a14:imgEffect>
                      <a14:saturation sat="135000"/>
                    </a14:imgEffect>
                    <a14:imgEffect>
                      <a14:brightnessContrast bright="-4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4113" y="3168650"/>
            <a:ext cx="2835275" cy="2833688"/>
          </a:xfrm>
          <a:custGeom>
            <a:avLst/>
            <a:gdLst>
              <a:gd name="connsiteX0" fmla="*/ 1415286 w 2830572"/>
              <a:gd name="connsiteY0" fmla="*/ 0 h 2834640"/>
              <a:gd name="connsiteX1" fmla="*/ 2830572 w 2830572"/>
              <a:gd name="connsiteY1" fmla="*/ 1417320 h 2834640"/>
              <a:gd name="connsiteX2" fmla="*/ 1415286 w 2830572"/>
              <a:gd name="connsiteY2" fmla="*/ 2834640 h 2834640"/>
              <a:gd name="connsiteX3" fmla="*/ 0 w 2830572"/>
              <a:gd name="connsiteY3" fmla="*/ 1417320 h 2834640"/>
              <a:gd name="connsiteX4" fmla="*/ 1415286 w 2830572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0572" h="2834640">
                <a:moveTo>
                  <a:pt x="1415286" y="0"/>
                </a:moveTo>
                <a:cubicBezTo>
                  <a:pt x="2196927" y="0"/>
                  <a:pt x="2830572" y="634556"/>
                  <a:pt x="2830572" y="1417320"/>
                </a:cubicBezTo>
                <a:cubicBezTo>
                  <a:pt x="2830572" y="2200084"/>
                  <a:pt x="2196927" y="2834640"/>
                  <a:pt x="1415286" y="2834640"/>
                </a:cubicBezTo>
                <a:cubicBezTo>
                  <a:pt x="633645" y="2834640"/>
                  <a:pt x="0" y="2200084"/>
                  <a:pt x="0" y="1417320"/>
                </a:cubicBezTo>
                <a:cubicBezTo>
                  <a:pt x="0" y="634556"/>
                  <a:pt x="633645" y="0"/>
                  <a:pt x="1415286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F7A64-3238-EBD4-FB12-A2A8687E8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23" y="1490870"/>
            <a:ext cx="5628277" cy="167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7CDE0-950F-E6FD-1E2B-49A5E3BBC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3035" y="3689351"/>
            <a:ext cx="2644581" cy="10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4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8BF038-1E35-B3F4-AA1F-79FB3753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Identify the most common pizza size ordered.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C469EE22-B529-CED0-ECE5-ADCF1F0A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D4038E0-5664-D671-BCC0-00F37406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6" name="Picture Placeholder 45" descr="A close up of a plant">
            <a:extLst>
              <a:ext uri="{FF2B5EF4-FFF2-40B4-BE49-F238E27FC236}">
                <a16:creationId xmlns:a16="http://schemas.microsoft.com/office/drawing/2014/main" id="{848ACDB5-FDA7-F215-521B-3F70CEEB59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Picture 32" descr="Two flamingos">
            <a:extLst>
              <a:ext uri="{FF2B5EF4-FFF2-40B4-BE49-F238E27FC236}">
                <a16:creationId xmlns:a16="http://schemas.microsoft.com/office/drawing/2014/main" id="{64DB3137-76BB-0187-C2D6-73C48F4C9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1615" y="2991592"/>
            <a:ext cx="2488131" cy="3495981"/>
          </a:xfrm>
          <a:prstGeom prst="rect">
            <a:avLst/>
          </a:prstGeom>
        </p:spPr>
      </p:pic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6EDDD867-5E31-E9DB-36A0-DBA423F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0E39C-18F0-4245-749C-F0C414527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27" y="1252728"/>
            <a:ext cx="5287113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C5D5D-BC40-8CEB-D5A2-0F7B1C7F5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540" y="4366595"/>
            <a:ext cx="3200400" cy="149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FF9FDF-D3EA-6E75-34A2-F5928EBD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473898"/>
          </a:xfrm>
        </p:spPr>
        <p:txBody>
          <a:bodyPr/>
          <a:lstStyle/>
          <a:p>
            <a:r>
              <a:rPr lang="en-US" sz="2000" dirty="0"/>
              <a:t>List the top 5 most ordered pizza types along with their quantities.</a:t>
            </a:r>
          </a:p>
        </p:txBody>
      </p:sp>
      <p:pic>
        <p:nvPicPr>
          <p:cNvPr id="11" name="Picture Placeholder 10" descr="A picture of a parrot">
            <a:extLst>
              <a:ext uri="{FF2B5EF4-FFF2-40B4-BE49-F238E27FC236}">
                <a16:creationId xmlns:a16="http://schemas.microsoft.com/office/drawing/2014/main" id="{8EAB847B-3BAD-7C4F-C094-6B5E275C61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29000" scaling="21"/>
                    </a14:imgEffect>
                    <a14:imgEffect>
                      <a14:colorTemperature colorTemp="6626"/>
                    </a14:imgEffect>
                    <a14:imgEffect>
                      <a14:saturation sat="135000"/>
                    </a14:imgEffect>
                    <a14:imgEffect>
                      <a14:brightnessContrast bright="-4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74113" y="3168650"/>
            <a:ext cx="2835275" cy="2833688"/>
          </a:xfrm>
          <a:custGeom>
            <a:avLst/>
            <a:gdLst>
              <a:gd name="connsiteX0" fmla="*/ 1415286 w 2830572"/>
              <a:gd name="connsiteY0" fmla="*/ 0 h 2834640"/>
              <a:gd name="connsiteX1" fmla="*/ 2830572 w 2830572"/>
              <a:gd name="connsiteY1" fmla="*/ 1417320 h 2834640"/>
              <a:gd name="connsiteX2" fmla="*/ 1415286 w 2830572"/>
              <a:gd name="connsiteY2" fmla="*/ 2834640 h 2834640"/>
              <a:gd name="connsiteX3" fmla="*/ 0 w 2830572"/>
              <a:gd name="connsiteY3" fmla="*/ 1417320 h 2834640"/>
              <a:gd name="connsiteX4" fmla="*/ 1415286 w 2830572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0572" h="2834640">
                <a:moveTo>
                  <a:pt x="1415286" y="0"/>
                </a:moveTo>
                <a:cubicBezTo>
                  <a:pt x="2196927" y="0"/>
                  <a:pt x="2830572" y="634556"/>
                  <a:pt x="2830572" y="1417320"/>
                </a:cubicBezTo>
                <a:cubicBezTo>
                  <a:pt x="2830572" y="2200084"/>
                  <a:pt x="2196927" y="2834640"/>
                  <a:pt x="1415286" y="2834640"/>
                </a:cubicBezTo>
                <a:cubicBezTo>
                  <a:pt x="633645" y="2834640"/>
                  <a:pt x="0" y="2200084"/>
                  <a:pt x="0" y="1417320"/>
                </a:cubicBezTo>
                <a:cubicBezTo>
                  <a:pt x="0" y="634556"/>
                  <a:pt x="633645" y="0"/>
                  <a:pt x="1415286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pic>
        <p:nvPicPr>
          <p:cNvPr id="6" name="Picture Placeholder 5" descr="A close up of a plant">
            <a:extLst>
              <a:ext uri="{FF2B5EF4-FFF2-40B4-BE49-F238E27FC236}">
                <a16:creationId xmlns:a16="http://schemas.microsoft.com/office/drawing/2014/main" id="{1B7E0321-3D73-B795-75FF-3979452292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35034-511C-B751-FE55-381569C98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" y="1500205"/>
            <a:ext cx="5896798" cy="192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9AAD3-7244-1235-E707-58B5DFBB1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901" y="3577483"/>
            <a:ext cx="292458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Join the necessary tables to find the total quantity of each pizza category order</a:t>
            </a:r>
          </a:p>
        </p:txBody>
      </p:sp>
      <p:pic>
        <p:nvPicPr>
          <p:cNvPr id="35" name="Picture Placeholder 34" descr="Background pattern containing trees and leave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Picture Placeholder 31" descr="A colorful bird on a branch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B7544D79-5B5F-BFC8-DA6C-103AE1E2A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18071-BCBE-D3F5-FEFA-529E896EC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90" y="1661272"/>
            <a:ext cx="5817108" cy="228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15A22-6C3D-381A-22D9-365E587DD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443" y="4193960"/>
            <a:ext cx="2452687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Determine the distribution of orders by hour of the day.</a:t>
            </a:r>
          </a:p>
        </p:txBody>
      </p:sp>
      <p:pic>
        <p:nvPicPr>
          <p:cNvPr id="24" name="Picture Placeholder 23" descr="A parrot perched on a branch">
            <a:extLst>
              <a:ext uri="{FF2B5EF4-FFF2-40B4-BE49-F238E27FC236}">
                <a16:creationId xmlns:a16="http://schemas.microsoft.com/office/drawing/2014/main" id="{ECBDDD0B-C3D4-9B52-6218-455EDACA5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8562" y="2357689"/>
            <a:ext cx="1874520" cy="4119470"/>
          </a:xfrm>
        </p:spPr>
      </p:pic>
      <p:pic>
        <p:nvPicPr>
          <p:cNvPr id="19" name="Picture Placeholder 18" descr="A parrot perched on a branch">
            <a:extLst>
              <a:ext uri="{FF2B5EF4-FFF2-40B4-BE49-F238E27FC236}">
                <a16:creationId xmlns:a16="http://schemas.microsoft.com/office/drawing/2014/main" id="{480A4568-096A-AB78-C203-AFE5376225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7D15505-054A-CEC3-F847-B2F50C2FC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6FEE7-37A5-9337-119E-7B939F4C3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05" y="1761079"/>
            <a:ext cx="4591691" cy="135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66C40-1F84-0794-213B-C1BF39B40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05" y="3206046"/>
            <a:ext cx="2614992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81</TotalTime>
  <Words>222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Georgia Pro</vt:lpstr>
      <vt:lpstr>Georgia Pro Light</vt:lpstr>
      <vt:lpstr>Posterama</vt:lpstr>
      <vt:lpstr>Office Theme</vt:lpstr>
      <vt:lpstr>Pizza sales </vt:lpstr>
      <vt:lpstr>INTRODUCTION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their quantities.</vt:lpstr>
      <vt:lpstr>Join the necessary tables to find the total quantity of each pizza category order</vt:lpstr>
      <vt:lpstr>Determine the distribution of orders by hour of the day.</vt:lpstr>
      <vt:lpstr>Join relevant tables to find the category-wise distribution of pizzas.</vt:lpstr>
      <vt:lpstr>Determine the top 3 most ordered pizza types based on revenue.</vt:lpstr>
      <vt:lpstr>Calculate the percentage contribution of each pizza type to total revenue.</vt:lpstr>
      <vt:lpstr>Analyze the cumulative revenue generated over time.</vt:lpstr>
      <vt:lpstr>Determine the top 3 most ordered pizza types based on revenue for each pizza category.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 V</dc:creator>
  <cp:lastModifiedBy>Hari V</cp:lastModifiedBy>
  <cp:revision>1</cp:revision>
  <dcterms:created xsi:type="dcterms:W3CDTF">2024-06-11T16:25:16Z</dcterms:created>
  <dcterms:modified xsi:type="dcterms:W3CDTF">2024-06-11T17:46:52Z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